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7"/>
  </p:notesMasterIdLst>
  <p:sldIdLst>
    <p:sldId id="257" r:id="rId5"/>
    <p:sldId id="795" r:id="rId6"/>
    <p:sldId id="865" r:id="rId8"/>
    <p:sldId id="946" r:id="rId9"/>
    <p:sldId id="947" r:id="rId10"/>
  </p:sldIdLst>
  <p:sldSz cx="9144000" cy="6858000" type="screen4x3"/>
  <p:notesSz cx="6797675" cy="9928225"/>
  <p:defaultTextStyle>
    <a:defPPr>
      <a:defRPr lang="ru-RU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91"/>
    <p:restoredTop sz="94594"/>
  </p:normalViewPr>
  <p:slideViewPr>
    <p:cSldViewPr showGuides="1">
      <p:cViewPr varScale="1">
        <p:scale>
          <a:sx n="103" d="100"/>
          <a:sy n="103" d="100"/>
        </p:scale>
        <p:origin x="-1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E6FEE2-E281-42D8-85C3-8FA45E316514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ru-RU" altLang="ru-RU" sz="1200" dirty="0">
                <a:latin typeface="Calibri" panose="020F0502020204030204" pitchFamily="34" charset="0"/>
              </a:rPr>
            </a:fld>
            <a:endParaRPr lang="ru-RU" altLang="ru-RU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17412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ru-RU" altLang="ru-RU" sz="1200" dirty="0">
                <a:latin typeface="Calibri" panose="020F0502020204030204" pitchFamily="34" charset="0"/>
              </a:rPr>
            </a:fld>
            <a:endParaRPr lang="ru-RU" altLang="ru-RU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18436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ru-RU" altLang="ru-RU" sz="1200" dirty="0">
                <a:latin typeface="Calibri" panose="020F0502020204030204" pitchFamily="34" charset="0"/>
              </a:rPr>
            </a:fld>
            <a:endParaRPr lang="ru-RU" altLang="ru-RU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19460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ru-RU" altLang="ru-RU" sz="1200" dirty="0">
                <a:latin typeface="Calibri" panose="020F0502020204030204" pitchFamily="34" charset="0"/>
              </a:rPr>
            </a:fld>
            <a:endParaRPr lang="ru-RU" altLang="ru-RU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0484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ru-RU" altLang="ru-RU" sz="1200" dirty="0">
                <a:latin typeface="Calibri" panose="020F0502020204030204" pitchFamily="34" charset="0"/>
              </a:rPr>
            </a:fld>
            <a:endParaRPr lang="ru-RU" altLang="ru-RU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F5F964-A448-4F87-847F-CBCD929C3C53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F5F964-A448-4F87-847F-CBCD929C3C53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F5F964-A448-4F87-847F-CBCD929C3C53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126E125-E845-4421-9DD0-B0163B4AB788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126E125-E845-4421-9DD0-B0163B4AB788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126E125-E845-4421-9DD0-B0163B4AB788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126E125-E845-4421-9DD0-B0163B4AB788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126E125-E845-4421-9DD0-B0163B4AB788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Замещающий 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Замещающий 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126E125-E845-4421-9DD0-B0163B4AB788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126E125-E845-4421-9DD0-B0163B4AB788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126E125-E845-4421-9DD0-B0163B4AB788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F5F964-A448-4F87-847F-CBCD929C3C53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8F803E0-6376-4645-BC0E-EDAAEA302BC0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dirty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ru-RU" altLang="ru-RU" dirty="0"/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126E125-E845-4421-9DD0-B0163B4AB788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126E125-E845-4421-9DD0-B0163B4AB788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4"/>
          <p:cNvGrpSpPr/>
          <p:nvPr/>
        </p:nvGrpSpPr>
        <p:grpSpPr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>
                <a:cxn ang="0">
                  <a:pos x="0" y="2445"/>
                </a:cxn>
                <a:cxn ang="0">
                  <a:pos x="228" y="2502"/>
                </a:cxn>
                <a:cxn ang="0">
                  <a:pos x="860" y="0"/>
                </a:cxn>
                <a:cxn ang="0">
                  <a:pos x="620" y="0"/>
                </a:cxn>
                <a:cxn ang="0">
                  <a:pos x="0" y="2445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Freeform 7"/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2" name="Freeform 8"/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3" name="Freeform 9"/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4" name="Freeform 10"/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5" name="Freeform 11"/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6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>
              <a:cxn ang="0">
                <a:pos x="228" y="57"/>
              </a:cxn>
              <a:cxn ang="0">
                <a:pos x="0" y="0"/>
              </a:cxn>
              <a:cxn ang="0">
                <a:pos x="222" y="54"/>
              </a:cxn>
              <a:cxn ang="0">
                <a:pos x="228" y="5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 w="9525">
            <a:noFill/>
            <a:rou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9" y="51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 w="9525">
            <a:noFill/>
            <a:rou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2"/>
          </p:nvPr>
        </p:nvSpPr>
        <p:spPr>
          <a:xfrm>
            <a:off x="7326313" y="6116638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811DECE-0C4F-4104-A0BD-1328E7643830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24263" y="6116638"/>
            <a:ext cx="3608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5638" y="6116638"/>
            <a:ext cx="4111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ru-RU" altLang="ru-RU" dirty="0">
                <a:latin typeface="Corbel" panose="020B0503020204020204" pitchFamily="34" charset="0"/>
              </a:rPr>
            </a:fld>
            <a:endParaRPr lang="ru-RU" altLang="ru-RU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43775" y="6108700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FA9460-BF36-401F-9AAA-BC6A0EEECEEE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3263" y="6108700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8175" y="6108700"/>
            <a:ext cx="4286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ru-RU" altLang="ru-RU" dirty="0">
                <a:latin typeface="Corbel" panose="020B0503020204020204" pitchFamily="34" charset="0"/>
              </a:rPr>
            </a:fld>
            <a:endParaRPr lang="ru-RU" altLang="ru-RU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B79B634-13AF-48C9-9AAE-41FB52B339C4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/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B79B634-13AF-48C9-9AAE-41FB52B339C4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/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B79B634-13AF-48C9-9AAE-41FB52B339C4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/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B79B634-13AF-48C9-9AAE-41FB52B339C4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/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B79B634-13AF-48C9-9AAE-41FB52B339C4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/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F5F964-A448-4F87-847F-CBCD929C3C53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B79B634-13AF-48C9-9AAE-41FB52B339C4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/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96C11"/>
              </a:buClr>
              <a:buSzPct val="145000"/>
              <a:buFont typeface="Arial" panose="020B0604020202020204" pitchFamily="34" charset="0"/>
              <a:buNone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Date Placeholder 4"/>
          <p:cNvSpPr>
            <a:spLocks noGrp="1"/>
          </p:cNvSpPr>
          <p:nvPr>
            <p:ph type="dt" sz="half" idx="12"/>
          </p:nvPr>
        </p:nvSpPr>
        <p:spPr>
          <a:xfrm>
            <a:off x="7358063" y="6116638"/>
            <a:ext cx="858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D09FF0D-922D-4630-8995-3A62D2C024D9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dirty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ru-RU" altLang="ru-RU" dirty="0">
                <a:latin typeface="Corbel" panose="020B0503020204020204" pitchFamily="34" charset="0"/>
              </a:rPr>
            </a:fld>
            <a:endParaRPr lang="ru-RU" altLang="ru-RU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96C11"/>
              </a:buClr>
              <a:buSzPct val="145000"/>
              <a:buFont typeface="Arial" panose="020B0604020202020204" pitchFamily="34" charset="0"/>
              <a:buNone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B79B634-13AF-48C9-9AAE-41FB52B339C4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/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B79B634-13AF-48C9-9AAE-41FB52B339C4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/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  <a:endParaRPr kumimoji="0" lang="en-US" sz="8000" b="0" i="0" u="none" strike="noStrike" kern="1200" cap="all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  <a:endParaRPr kumimoji="0" lang="en-US" sz="8000" b="0" i="0" u="none" strike="noStrike" kern="1200" cap="all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3F3B0E-9341-46CA-BDD0-9DCD0D94CA80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ru-RU" altLang="ru-RU" dirty="0">
                <a:latin typeface="Corbel" panose="020B0503020204020204" pitchFamily="34" charset="0"/>
              </a:rPr>
            </a:fld>
            <a:endParaRPr lang="ru-RU" altLang="ru-RU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B79B634-13AF-48C9-9AAE-41FB52B339C4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/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  <a:endParaRPr kumimoji="0" lang="en-US" sz="8000" b="0" i="0" u="none" strike="noStrike" kern="1200" cap="all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  <a:endParaRPr kumimoji="0" lang="en-US" sz="8000" b="0" i="0" u="none" strike="noStrike" kern="1200" cap="all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AECE9EF-6A6A-40CC-8C7E-13844D6BB614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ru-RU" altLang="ru-RU" dirty="0">
                <a:latin typeface="Corbel" panose="020B0503020204020204" pitchFamily="34" charset="0"/>
              </a:rPr>
            </a:fld>
            <a:endParaRPr lang="ru-RU" altLang="ru-RU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B79B634-13AF-48C9-9AAE-41FB52B339C4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/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B79B634-13AF-48C9-9AAE-41FB52B339C4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/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B79B634-13AF-48C9-9AAE-41FB52B339C4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/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F5F964-A448-4F87-847F-CBCD929C3C53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F5F964-A448-4F87-847F-CBCD929C3C53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Замещающий 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Замещающий 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F5F964-A448-4F87-847F-CBCD929C3C53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F5F964-A448-4F87-847F-CBCD929C3C53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F5F964-A448-4F87-847F-CBCD929C3C53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33CEFCF-3845-4ECA-B4B1-F1FB81E46A1F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dirty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ru-RU" altLang="ru-RU" dirty="0"/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9" Type="http://schemas.openxmlformats.org/officeDocument/2006/relationships/theme" Target="../theme/theme3.xml"/><Relationship Id="rId18" Type="http://schemas.openxmlformats.org/officeDocument/2006/relationships/image" Target="../media/image2.jpeg"/><Relationship Id="rId17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33413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Образец заголовка</a:t>
            </a:r>
            <a:endParaRPr lang="en-US" altLang="x-none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633413" y="1828800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lang="en-US" altLang="x-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25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F5F964-A448-4F87-847F-CBCD929C3C53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Title Placeholder 1"/>
          <p:cNvSpPr>
            <a:spLocks noGrp="1"/>
          </p:cNvSpPr>
          <p:nvPr>
            <p:ph type="title"/>
          </p:nvPr>
        </p:nvSpPr>
        <p:spPr>
          <a:xfrm>
            <a:off x="633413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Образец заголовка</a:t>
            </a:r>
            <a:endParaRPr lang="en-US" altLang="x-none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>
          <a:xfrm>
            <a:off x="633413" y="1828800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lang="en-US" altLang="x-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25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126E125-E845-4421-9DD0-B0163B4AB788}" type="datetimeFigureOut">
              <a:rPr kumimoji="0" lang="ru-RU" sz="82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82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3074" name="Group 13"/>
          <p:cNvGrpSpPr/>
          <p:nvPr/>
        </p:nvGrpSpPr>
        <p:grpSpPr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3080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>
                <a:cxn ang="0">
                  <a:pos x="0" y="3132"/>
                </a:cxn>
                <a:cxn ang="0">
                  <a:pos x="0" y="3312"/>
                </a:cxn>
                <a:cxn ang="0">
                  <a:pos x="126" y="3333"/>
                </a:cxn>
                <a:cxn ang="0">
                  <a:pos x="676" y="0"/>
                </a:cxn>
                <a:cxn ang="0">
                  <a:pos x="514" y="0"/>
                </a:cxn>
                <a:cxn ang="0">
                  <a:pos x="0" y="3132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075" name="Title Placeholder 1"/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Образец заголовка</a:t>
            </a:r>
            <a:endParaRPr lang="en-US" altLang="x-none" dirty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>
          <a:xfrm>
            <a:off x="982663" y="2667000"/>
            <a:ext cx="7704137" cy="3357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lang="en-US" altLang="x-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b="0" i="0" smtClean="0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B79B634-13AF-48C9-9AAE-41FB52B339C4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 b="0" i="0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000">
                <a:latin typeface="Corbel" panose="020B0503020204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ru-RU" altLang="ru-RU" dirty="0"/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rgbClr val="B96C11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B96C11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rgbClr val="B96C11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rgbClr val="B96C11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rgbClr val="B96C11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2051" name="Рисунок 3" descr="Герб_Вологодской_области.gif"/>
          <p:cNvPicPr>
            <a:picLocks noChangeAspect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851275" y="188913"/>
            <a:ext cx="1476375" cy="19240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267" name="TextBox 4"/>
          <p:cNvSpPr txBox="1"/>
          <p:nvPr/>
        </p:nvSpPr>
        <p:spPr>
          <a:xfrm>
            <a:off x="755650" y="2428875"/>
            <a:ext cx="7704138" cy="1077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имущественных отношений Вологодской области</a:t>
            </a:r>
            <a:endParaRPr lang="ru-RU" altLang="ru-RU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36513" y="4005263"/>
            <a:ext cx="9144000" cy="181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algn="ctr" eaLnBrk="1" hangingPunct="1"/>
            <a:r>
              <a:rPr sz="2800" b="1" dirty="0">
                <a:solidFill>
                  <a:srgbClr val="9A31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особенностях налогообложения объектов недвижимости, </a:t>
            </a:r>
            <a:endParaRPr sz="2800" b="1" dirty="0">
              <a:solidFill>
                <a:srgbClr val="9A31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sz="2800" b="1" dirty="0">
                <a:solidFill>
                  <a:srgbClr val="9A31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которых налоговая база </a:t>
            </a:r>
            <a:endParaRPr sz="2800" b="1" dirty="0">
              <a:solidFill>
                <a:srgbClr val="9A31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sz="2800" b="1" dirty="0">
                <a:solidFill>
                  <a:srgbClr val="9A31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как кадастровая стоимость</a:t>
            </a:r>
            <a:endParaRPr sz="2800" b="1" dirty="0">
              <a:solidFill>
                <a:srgbClr val="9A311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Содержимое 3"/>
          <p:cNvSpPr txBox="1"/>
          <p:nvPr/>
        </p:nvSpPr>
        <p:spPr bwMode="auto">
          <a:xfrm>
            <a:off x="395288" y="260350"/>
            <a:ext cx="8604250" cy="1439863"/>
          </a:xfrm>
          <a:prstGeom prst="roundRect">
            <a:avLst/>
          </a:prstGeom>
          <a:solidFill>
            <a:srgbClr val="D9DFF3">
              <a:alpha val="76000"/>
            </a:srgbClr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имущественных отношений Вологодской области </a:t>
            </a:r>
            <a:endParaRPr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 eaLnBrk="1" hangingPunct="1"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ежегодно, начиная с 2016 года, составляет Перечень объектов </a:t>
            </a:r>
            <a:endParaRPr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 eaLnBrk="1" hangingPunct="1"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недвижимого имущества, в отношении которых налоговая база </a:t>
            </a:r>
            <a:endParaRPr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 eaLnBrk="1" hangingPunct="1"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как кадастровая стоимость. </a:t>
            </a:r>
            <a:endParaRPr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Содержимое 3"/>
          <p:cNvSpPr txBox="1"/>
          <p:nvPr/>
        </p:nvSpPr>
        <p:spPr>
          <a:xfrm>
            <a:off x="395288" y="1916113"/>
            <a:ext cx="8604250" cy="4941888"/>
          </a:xfrm>
          <a:prstGeom prst="roundRect">
            <a:avLst/>
          </a:prstGeom>
          <a:solidFill>
            <a:srgbClr val="D9DFF3">
              <a:alpha val="70000"/>
            </a:srgbClr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Перечень включаются такие объекты недвижимости как: </a:t>
            </a:r>
            <a:endParaRPr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endParaRPr sz="9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Font typeface="Wingdings" panose="05000000000000000000" pitchFamily="2" charset="2"/>
              <a:buChar char="ü"/>
            </a:pPr>
            <a:r>
              <a:rPr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офисы, </a:t>
            </a:r>
            <a:endParaRPr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Font typeface="Wingdings" panose="05000000000000000000" pitchFamily="2" charset="2"/>
              <a:buChar char="ü"/>
            </a:pPr>
            <a:r>
              <a:rPr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магазины (торговые центры, отдельно стоящие магазины, нежилые помещения, используемые для осуществления торговой деятельности), </a:t>
            </a:r>
            <a:endParaRPr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Font typeface="Wingdings" panose="05000000000000000000" pitchFamily="2" charset="2"/>
              <a:buChar char="ü"/>
            </a:pPr>
            <a:r>
              <a:rPr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общественного питания (столовые, рестораны, кафе и т.п.), </a:t>
            </a:r>
            <a:endParaRPr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Font typeface="Wingdings" panose="05000000000000000000" pitchFamily="2" charset="2"/>
              <a:buChar char="ü"/>
            </a:pPr>
            <a:r>
              <a:rPr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бытового обслуживания (например, швейные ателье, автосервисы, парикмахерские и прочие объекты недвижимости, в которых происходит оказание бытовых услуг населению). </a:t>
            </a:r>
            <a:endParaRPr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вопросу понятия «объекты бытового обслуживания» в целях применения Налогового кодекса Российской Федерации следует руководствоваться Перечнем кодов видов деятельности в соответствии с Общероссийским классификатором видов экономической деятельности, относящихся к бытовым услугам, и Перечнем кодов услуг в соответствии с Общероссийским классификатором продукции по видам экономической деятельности, относящихся к бытовым услугам, утвержденными распоряжением Правительства Российской Федерации от 24.11.2016 № 2496-р.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Font typeface="Wingdings" panose="05000000000000000000" pitchFamily="2" charset="2"/>
              <a:buChar char="ü"/>
            </a:pPr>
            <a:endParaRPr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endParaRPr sz="17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Содержимое 3"/>
          <p:cNvSpPr txBox="1"/>
          <p:nvPr/>
        </p:nvSpPr>
        <p:spPr bwMode="auto">
          <a:xfrm>
            <a:off x="250825" y="836613"/>
            <a:ext cx="8642350" cy="3859213"/>
          </a:xfrm>
          <a:prstGeom prst="roundRect">
            <a:avLst/>
          </a:prstGeom>
          <a:solidFill>
            <a:srgbClr val="D9DFF3">
              <a:alpha val="81000"/>
            </a:srgbClr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marL="262255" lvl="0" indent="0" eaLnBrk="1" hangingPunct="1">
              <a:spcBef>
                <a:spcPct val="20000"/>
              </a:spcBef>
              <a:buNone/>
            </a:pPr>
            <a:endParaRPr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255" lvl="0" indent="0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и наименование объектов недвижимости по данным Единого государственного реестра недвижимости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255" lvl="0" indent="0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разрешенное использование земельных участков, на которых расположены включаемые в Перечень объекты недвижимости, 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государственного кадастрового учета;  </a:t>
            </a:r>
            <a:endParaRPr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255" lvl="0" indent="0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объектов недвижимости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согласно кадастровому (техническому) паспорту, а также наименование помещений согласно экспликации к техническому паспорту объекта недвижимости;</a:t>
            </a:r>
            <a:endParaRPr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255" lvl="0" indent="0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фактическое использование объектов 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 в целях размещение офисов, торговых объектов, объектов общественного питания и бытового обслуживания. </a:t>
            </a:r>
            <a:endParaRPr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Содержимое 3"/>
          <p:cNvSpPr txBox="1"/>
          <p:nvPr/>
        </p:nvSpPr>
        <p:spPr>
          <a:xfrm>
            <a:off x="250825" y="4914900"/>
            <a:ext cx="8642350" cy="1943100"/>
          </a:xfrm>
          <a:prstGeom prst="roundRect">
            <a:avLst/>
          </a:prstGeom>
          <a:solidFill>
            <a:srgbClr val="D9DFF3">
              <a:alpha val="81000"/>
            </a:srgbClr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lnSpc>
                <a:spcPct val="80000"/>
              </a:lnSpc>
              <a:buNone/>
            </a:pP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*Информацию, составляющую основу Перечня, Департаменту представляют органы местного самоуправления муниципальных образований области и Управление Федеральной службы государственной регистрации, кадастра и картографии по Вологодской области. Затем Департамент проводит ежегодное определение вида фактического использования объектов недвижимости, включаемых в Перечень на очередной финансовый год.</a:t>
            </a:r>
            <a:endParaRPr lang="en-US" altLang="x-none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lnSpc>
                <a:spcPct val="80000"/>
              </a:lnSpc>
              <a:buNone/>
            </a:pPr>
            <a:endParaRPr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lnSpc>
                <a:spcPct val="80000"/>
              </a:lnSpc>
              <a:buNone/>
            </a:pPr>
            <a:endParaRPr sz="1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Содержимое 3"/>
          <p:cNvSpPr txBox="1"/>
          <p:nvPr/>
        </p:nvSpPr>
        <p:spPr>
          <a:xfrm>
            <a:off x="197135" y="153329"/>
            <a:ext cx="8749730" cy="100811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включения </a:t>
            </a:r>
            <a:endParaRPr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недвижимости в Перечень</a:t>
            </a:r>
            <a:endParaRPr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Содержимое 3"/>
          <p:cNvSpPr txBox="1"/>
          <p:nvPr/>
        </p:nvSpPr>
        <p:spPr bwMode="auto">
          <a:xfrm>
            <a:off x="1331913" y="188913"/>
            <a:ext cx="7632700" cy="2879725"/>
          </a:xfrm>
          <a:prstGeom prst="roundRect">
            <a:avLst/>
          </a:prstGeom>
          <a:solidFill>
            <a:srgbClr val="D9DFF3">
              <a:alpha val="52000"/>
            </a:srgbClr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spcBef>
                <a:spcPct val="20000"/>
              </a:spcBef>
              <a:buNone/>
            </a:pP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несоответствия объекта недвижимости вышеуказанным критериям собственник либо уполномоченный им представитель имеют право обратиться в Департамент с заявлением об определении вида фактического использования объекта и исключении его из Перечня. </a:t>
            </a:r>
            <a:endParaRPr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 eaLnBrk="1" hangingPunct="1">
              <a:spcBef>
                <a:spcPct val="20000"/>
              </a:spcBef>
              <a:buNone/>
            </a:pPr>
            <a:endParaRPr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20000"/>
              </a:spcBef>
              <a:buNone/>
            </a:pP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</a:t>
            </a:r>
            <a:r>
              <a:rPr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кадастровой стоимости объекта недвижимости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критериям включения  объектов недвижимости в Перечень (исключения из него) </a:t>
            </a:r>
            <a:r>
              <a:rPr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относится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Содержимое 3"/>
          <p:cNvSpPr txBox="1"/>
          <p:nvPr/>
        </p:nvSpPr>
        <p:spPr>
          <a:xfrm>
            <a:off x="1304925" y="3644900"/>
            <a:ext cx="7659688" cy="2114550"/>
          </a:xfrm>
          <a:prstGeom prst="roundRect">
            <a:avLst/>
          </a:prstGeom>
          <a:solidFill>
            <a:srgbClr val="D9DFF3">
              <a:alpha val="98000"/>
            </a:srgbClr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собственников </a:t>
            </a:r>
            <a:r>
              <a:rPr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возможность оспаривания кадастровой стоимости в судебном порядке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кадастровая стоимость превышает рыночную стоимость объекта. </a:t>
            </a:r>
            <a:endParaRPr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оспаривания требуется обратиться к независимому оценщику в целях определения рыночной стоимости объекта недвижимости с дальнейшим обращением в суд с соответствующим иском.</a:t>
            </a:r>
            <a:endParaRPr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340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9700" y="3249613"/>
            <a:ext cx="1433513" cy="2987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Содержимое 3"/>
          <p:cNvSpPr txBox="1"/>
          <p:nvPr/>
        </p:nvSpPr>
        <p:spPr bwMode="auto">
          <a:xfrm>
            <a:off x="142875" y="404813"/>
            <a:ext cx="8858250" cy="6453188"/>
          </a:xfrm>
          <a:prstGeom prst="roundRect">
            <a:avLst/>
          </a:prstGeom>
          <a:solidFill>
            <a:srgbClr val="D9DFF3">
              <a:alpha val="70000"/>
            </a:srgbClr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бюджетным учреждением в сфере государственной кадастровой оценки Вологодской области «Бюро кадастровой оценки и технической инвентаризации» проводится кадастровая оценка всех объектов капитального строительства (в т.ч. зданий, помещений, сооружений, объектов незавершенного строительства, машино-мест, единых недвижимых комплексов) и земельных участков категории земель «земли населенных пунктов», принадлежащих физическим и юридическим лицам.</a:t>
            </a:r>
            <a:endParaRPr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Предварительные отчетные документы о результатах кадастровой оценки</a:t>
            </a:r>
            <a:r>
              <a:rPr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будут размещены:</a:t>
            </a:r>
            <a:endParaRPr lang="en-US" altLang="x-none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Font typeface="Wingdings" panose="05000000000000000000" pitchFamily="2" charset="2"/>
              <a:buChar char="ü"/>
            </a:pPr>
            <a:r>
              <a:rPr sz="1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www.bko35.ru </a:t>
            </a:r>
            <a:endParaRPr lang="en-US" altLang="x-none" sz="15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Font typeface="Wingdings" panose="05000000000000000000" pitchFamily="2" charset="2"/>
              <a:buChar char="ü"/>
            </a:pPr>
            <a:r>
              <a:rPr lang="en-US" altLang="x-none" sz="1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1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ww.dio.gov35.ru  </a:t>
            </a:r>
            <a:r>
              <a:rPr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*ориентировочная дата публикации – июнь 2019 года. </a:t>
            </a:r>
            <a:endParaRPr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50 дней с момента опубликования результатов собственники объектов недвижимости смогут ознакомиться и направить в бюджетное учреждение свои замечания для уточнения данных по своим объектам недвижимости, существенным образом влияющих на кадастровую стоимость (например, объем здания, материал стен, вид разрешенного использования земельного участка и т.п.).</a:t>
            </a:r>
            <a:endParaRPr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результаты определения кадастровой стоимости объектов будут утверждены  Департаментом в 4 квартале 2019 года и вступят в силу с 01.01.2020.</a:t>
            </a:r>
            <a:endParaRPr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*В случае несогласия с результатами действующей в настоящее время  кадастровой стоимости объекта недвижимости (в т.ч. земельного участка) собственник объекта недвижимости может подать административное исковое заявление в Вологодский областной суд об оспаривании кадастровой стоимости объекта (установлении кадастровой стоимости объекта в размере его рыночной стоимости).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*После утверждения результатов новой кадастровой стоимости объектов недвижимости  в соответствии с Федеральным законом от 03.07.2016 № 237-ФЗ «О государственной кадастровой оценке» они также могут быть оспорены в порядке, установленном указанным федеральным законом (статья 22), в комиссии в случае ее создания в субъекте Российской Федерации или в суде.</a:t>
            </a:r>
            <a:endParaRPr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Содержимое 3"/>
          <p:cNvSpPr txBox="1"/>
          <p:nvPr/>
        </p:nvSpPr>
        <p:spPr>
          <a:xfrm>
            <a:off x="143445" y="116632"/>
            <a:ext cx="8857109" cy="57606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кадастровая оценка в 2019 году</a:t>
            </a:r>
            <a:endParaRPr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5034</Words>
  <Application>WPS Presentation</Application>
  <PresentationFormat>Экран (4:3)</PresentationFormat>
  <Paragraphs>56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5</vt:i4>
      </vt:variant>
    </vt:vector>
  </HeadingPairs>
  <TitlesOfParts>
    <vt:vector size="21" baseType="lpstr">
      <vt:lpstr>Arial</vt:lpstr>
      <vt:lpstr>SimSun</vt:lpstr>
      <vt:lpstr>Wingdings</vt:lpstr>
      <vt:lpstr>Calibri Light</vt:lpstr>
      <vt:lpstr>Calibri</vt:lpstr>
      <vt:lpstr>Wingdings 2</vt:lpstr>
      <vt:lpstr>Wingdings</vt:lpstr>
      <vt:lpstr>Corbel</vt:lpstr>
      <vt:lpstr>Times New Roman</vt:lpstr>
      <vt:lpstr>Arial</vt:lpstr>
      <vt:lpstr>Microsoft YaHei</vt:lpstr>
      <vt:lpstr/>
      <vt:lpstr>Arial Unicode MS</vt:lpstr>
      <vt:lpstr>HDOfficeLightV0</vt:lpstr>
      <vt:lpstr>1_HDOfficeLightV0</vt:lpstr>
      <vt:lpstr>Параллакс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Klimova_SV</dc:creator>
  <cp:lastModifiedBy>User</cp:lastModifiedBy>
  <cp:revision>2701</cp:revision>
  <dcterms:created xsi:type="dcterms:W3CDTF">2016-10-10T07:18:10Z</dcterms:created>
  <dcterms:modified xsi:type="dcterms:W3CDTF">2019-06-17T08:27:45Z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1049-11.2.0.8641</vt:lpwstr>
  </property>
</Properties>
</file>